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9BC7626-2A4F-4D56-829B-06592DF36F2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8D20C1C1-D53A-44A6-B249-AFE5CD5010A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764704"/>
            <a:ext cx="7543800" cy="2232248"/>
          </a:xfrm>
        </p:spPr>
        <p:txBody>
          <a:bodyPr/>
          <a:lstStyle/>
          <a:p>
            <a:r>
              <a:rPr lang="ru-RU" sz="4000" dirty="0"/>
              <a:t>Способы создания диаграмм на основе введённых в таблицу данных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Выполнила: Винтер Диана Евгеньевна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5324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263480"/>
          </a:xfrm>
        </p:spPr>
        <p:txBody>
          <a:bodyPr/>
          <a:lstStyle/>
          <a:p>
            <a:r>
              <a:rPr lang="ru-RU" dirty="0"/>
              <a:t>В эпоху информационных технологий и экспоненциального роста объемов данных, способность эффективно представлять и анализировать информацию становится ключевым навыком. Табличные данные, хотя и являются основой для хранения структурированной информации, часто бывают сложны для быстрого восприятия и выявления скрытых закономерностей. Диаграммы и графики служат мощным инструментом визуализации, переводя числовые ряды в наглядные изображения, которые значительно упрощают анализ, облегчают понимание и способствуют принятию обоснованных решений.</a:t>
            </a:r>
          </a:p>
        </p:txBody>
      </p:sp>
    </p:spTree>
    <p:extLst>
      <p:ext uri="{BB962C8B-B14F-4D97-AF65-F5344CB8AC3E}">
        <p14:creationId xmlns:p14="http://schemas.microsoft.com/office/powerpoint/2010/main" val="27649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26348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Значение и преимущества диаграмм для анализа данных</a:t>
            </a:r>
          </a:p>
          <a:p>
            <a:pPr marL="0" indent="0">
              <a:buNone/>
            </a:pPr>
            <a:r>
              <a:rPr lang="ru-RU" dirty="0"/>
              <a:t>Диаграммы выполняют несколько важнейших функций: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•   Визуализация сложных данных: Они позволяют представить большие объемы числовой информации в компактном и легко воспринимаемом виде.</a:t>
            </a:r>
          </a:p>
          <a:p>
            <a:pPr marL="0" indent="0">
              <a:buNone/>
            </a:pPr>
            <a:r>
              <a:rPr lang="ru-RU" dirty="0"/>
              <a:t>•   Упрощение анализа: Пользователи могут быстро оценить динамику процессов, сравнить различные категории, выявить аномалии или тенденции, которые могли бы остаться незамеченными при просмотре сырых табличных данных.</a:t>
            </a:r>
          </a:p>
          <a:p>
            <a:pPr marL="0" indent="0">
              <a:buNone/>
            </a:pPr>
            <a:r>
              <a:rPr lang="ru-RU" dirty="0"/>
              <a:t>•   Повышение наглядности: Диаграммы делают доклады, презентации и отчеты более убедительными и понятными для широкой аудитории.</a:t>
            </a:r>
          </a:p>
          <a:p>
            <a:pPr marL="0" indent="0">
              <a:buNone/>
            </a:pPr>
            <a:r>
              <a:rPr lang="ru-RU" dirty="0"/>
              <a:t>•   Выявление взаимосвязей: Некоторые типы диаграмм (например, точечные) помогают обнаружить корреляции между различными переменными.</a:t>
            </a:r>
          </a:p>
          <a:p>
            <a:pPr marL="0" indent="0">
              <a:buNone/>
            </a:pPr>
            <a:r>
              <a:rPr lang="ru-RU" dirty="0"/>
              <a:t>•   Принятие решений: Наглядное представление данных является фундаментом для более быстрого и точного принятия стратегических и тактических решений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8861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Подготовка данных для создания диаграмм</a:t>
            </a:r>
          </a:p>
          <a:p>
            <a:pPr marL="0" indent="0">
              <a:buNone/>
            </a:pPr>
            <a:r>
              <a:rPr lang="ru-RU" dirty="0"/>
              <a:t>Прежде чем приступить к построению диаграммы, крайне важно правильно подготовить исходные данные в таблице. От качества и структуры данных зависит корректность и информативность будущей диаграммы.</a:t>
            </a:r>
          </a:p>
          <a:p>
            <a:pPr marL="0" indent="0">
              <a:buNone/>
            </a:pPr>
            <a:r>
              <a:rPr lang="ru-RU" dirty="0"/>
              <a:t>•   Структура таблицы: Данные должны быть организованы в виде строк и столбцов. Заголовки столбцов и строк должны четко описывать содержимое. Каждая строка обычно представляет отдельный элемент или период, а столбцы — соответствующие характеристики или значения.</a:t>
            </a:r>
          </a:p>
          <a:p>
            <a:pPr marL="0" indent="0">
              <a:buNone/>
            </a:pPr>
            <a:r>
              <a:rPr lang="ru-RU" dirty="0"/>
              <a:t>•   Чистота данных: Убедитесь в отсутствии пустых ячеек в диапазоне, который будет использоваться для построения диаграммы (или будьте готовы к тому, как программа обрабатывает пропуски). Данные должны быть в правильном формате (числа, даты, текст).</a:t>
            </a:r>
          </a:p>
          <a:p>
            <a:pPr marL="0" indent="0">
              <a:buNone/>
            </a:pPr>
            <a:r>
              <a:rPr lang="ru-RU" dirty="0"/>
              <a:t>•   Актуальность и релевантность: Выбирайте только те данные, которые необходимы для решения конкретной задачи и соответствуют цели диаграммы. Излишняя информация может перегрузить график и сделать его менее понятным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•   Сортировка (опционально): Иногда для улучшения читаемости диаграммы полезно предварительно отсортировать данные по возрастанию или убыванию.</a:t>
            </a:r>
          </a:p>
        </p:txBody>
      </p:sp>
    </p:spTree>
    <p:extLst>
      <p:ext uri="{BB962C8B-B14F-4D97-AF65-F5344CB8AC3E}">
        <p14:creationId xmlns:p14="http://schemas.microsoft.com/office/powerpoint/2010/main" val="44169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Основные типы диаграмм и их применение</a:t>
            </a:r>
          </a:p>
          <a:p>
            <a:pPr marL="0" indent="0">
              <a:buNone/>
            </a:pPr>
            <a:r>
              <a:rPr lang="ru-RU" dirty="0"/>
              <a:t>Выбор правильного типа диаграммы критичен для эффективной передачи информации. Различные типы диаграмм лучше подходят для отображения разных типов взаимосвязей и данных.</a:t>
            </a:r>
          </a:p>
          <a:p>
            <a:pPr marL="0" indent="0">
              <a:buNone/>
            </a:pPr>
            <a:r>
              <a:rPr lang="ru-RU" dirty="0"/>
              <a:t>•   Гистограмма (Столбчатая диаграмма):</a:t>
            </a:r>
          </a:p>
          <a:p>
            <a:r>
              <a:rPr lang="ru-RU" dirty="0"/>
              <a:t>    Применение: Сравнение значений различных категорий, демонстрация изменений за период времени. Идеальна для дискретных данных.</a:t>
            </a:r>
          </a:p>
          <a:p>
            <a:r>
              <a:rPr lang="ru-RU" dirty="0"/>
              <a:t>    Характеристика: Прямоугольные столбцы, длина которых пропорциональна представляемым значениям.</a:t>
            </a:r>
          </a:p>
          <a:p>
            <a:pPr marL="0" indent="0">
              <a:buNone/>
            </a:pPr>
            <a:r>
              <a:rPr lang="ru-RU" dirty="0"/>
              <a:t>•   Круговая диаграмма (Секторная диаграмма):</a:t>
            </a:r>
          </a:p>
          <a:p>
            <a:r>
              <a:rPr lang="ru-RU" dirty="0"/>
              <a:t>    Применение: Показ доли каждой части в общем целом (в процентах). Общая сумма всех частей должна составлять 100%.</a:t>
            </a:r>
          </a:p>
          <a:p>
            <a:r>
              <a:rPr lang="ru-RU" dirty="0"/>
              <a:t>    Характеристика: Круг, разделенный на секторы, площадь каждого сектора соответствует его доле в общем объеме. Эффективна только при небольшом числе категорий (не более 5-7).</a:t>
            </a:r>
          </a:p>
          <a:p>
            <a:pPr marL="0" indent="0">
              <a:buNone/>
            </a:pPr>
            <a:r>
              <a:rPr lang="ru-RU" dirty="0"/>
              <a:t>•   Линейный график (График):</a:t>
            </a:r>
          </a:p>
          <a:p>
            <a:r>
              <a:rPr lang="ru-RU" dirty="0"/>
              <a:t>    Применение: Отображение тенденций и изменений данных во времени или по упорядоченной категории. Показывает непрерывность процесса.</a:t>
            </a:r>
          </a:p>
          <a:p>
            <a:r>
              <a:rPr lang="ru-RU" dirty="0"/>
              <a:t>    Характеристика: Точки данных соединяются линиями.</a:t>
            </a:r>
          </a:p>
          <a:p>
            <a:pPr marL="0" indent="0">
              <a:buNone/>
            </a:pPr>
            <a:r>
              <a:rPr lang="ru-RU" dirty="0"/>
              <a:t>•   Точечная диаграмма (Диаграмма рассеяния):</a:t>
            </a:r>
          </a:p>
          <a:p>
            <a:r>
              <a:rPr lang="ru-RU" dirty="0"/>
              <a:t>    Применение: Выявление взаимосвязей или корреляций между двумя наборами числовых данных.</a:t>
            </a:r>
          </a:p>
        </p:txBody>
      </p:sp>
    </p:spTree>
    <p:extLst>
      <p:ext uri="{BB962C8B-B14F-4D97-AF65-F5344CB8AC3E}">
        <p14:creationId xmlns:p14="http://schemas.microsoft.com/office/powerpoint/2010/main" val="1698933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>
            <a:noAutofit/>
          </a:bodyPr>
          <a:lstStyle/>
          <a:p>
            <a:r>
              <a:rPr lang="ru-RU" sz="1800" dirty="0"/>
              <a:t> Характеристика: Точки, координаты которых определяются значениями двух переменных.</a:t>
            </a:r>
          </a:p>
          <a:p>
            <a:pPr marL="0" indent="0">
              <a:buNone/>
            </a:pPr>
            <a:r>
              <a:rPr lang="ru-RU" sz="1800" dirty="0"/>
              <a:t>•   Диаграмма с областями (</a:t>
            </a:r>
            <a:r>
              <a:rPr lang="ru-RU" sz="1800" dirty="0" err="1"/>
              <a:t>Area</a:t>
            </a:r>
            <a:r>
              <a:rPr lang="ru-RU" sz="1800" dirty="0"/>
              <a:t> </a:t>
            </a:r>
            <a:r>
              <a:rPr lang="ru-RU" sz="1800" dirty="0" err="1"/>
              <a:t>Chart</a:t>
            </a:r>
            <a:r>
              <a:rPr lang="ru-RU" sz="1800" dirty="0"/>
              <a:t>):</a:t>
            </a:r>
          </a:p>
          <a:p>
            <a:r>
              <a:rPr lang="ru-RU" sz="1800" dirty="0"/>
              <a:t>    Применение: Похожа на линейный график, но область под линией закрашивается, чтобы показать объем или вклад в общую сумму с течением времени.</a:t>
            </a:r>
          </a:p>
          <a:p>
            <a:r>
              <a:rPr lang="ru-RU" sz="1800" dirty="0"/>
              <a:t>    Характеристика: Заполненные цветом области под линиями, особенно полезна для отображения накопленных данных.</a:t>
            </a:r>
          </a:p>
          <a:p>
            <a:pPr marL="0" indent="0">
              <a:buNone/>
            </a:pPr>
            <a:r>
              <a:rPr lang="ru-RU" sz="1800" dirty="0"/>
              <a:t>•   Пузырьковая диаграмма:</a:t>
            </a:r>
          </a:p>
          <a:p>
            <a:r>
              <a:rPr lang="ru-RU" sz="1800" dirty="0"/>
              <a:t>    Применение:  Отображение взаимосвязи между тремя переменными, где две определяют положение, а третья — размер "пузырька".</a:t>
            </a:r>
          </a:p>
          <a:p>
            <a:pPr marL="0" indent="0">
              <a:buNone/>
            </a:pPr>
            <a:r>
              <a:rPr lang="ru-RU" sz="1800" dirty="0"/>
              <a:t>•   Биржевая диаграмма (свечной график):</a:t>
            </a:r>
          </a:p>
          <a:p>
            <a:r>
              <a:rPr lang="ru-RU" sz="1800" dirty="0"/>
              <a:t>    Применение: Отображение изменения цен акций, валют, или других финансовых инструментов за определенный период (максимум, минимум, открытие, закрытие).</a:t>
            </a:r>
          </a:p>
          <a:p>
            <a:pPr marL="0" indent="0">
              <a:buNone/>
            </a:pPr>
            <a:r>
              <a:rPr lang="ru-RU" sz="1800" dirty="0"/>
              <a:t>•   Комбинированная диаграмма:</a:t>
            </a:r>
          </a:p>
          <a:p>
            <a:r>
              <a:rPr lang="ru-RU" sz="1800" dirty="0"/>
              <a:t>    Применение: Сочетание двух или более типов диаграмм (например, столбчатая и линейная) для отображения разных видов данных на одном графике. Часто используется для сравнения данных разных масштабов (например, объемы продаж и </a:t>
            </a:r>
            <a:r>
              <a:rPr lang="ru-RU" sz="1800" dirty="0" err="1"/>
              <a:t>маржинальность</a:t>
            </a:r>
            <a:r>
              <a:rPr lang="ru-RU" sz="1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5523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0749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 Рекомендации по эффективному использованию диаграмм</a:t>
            </a:r>
          </a:p>
          <a:p>
            <a:r>
              <a:rPr lang="ru-RU" dirty="0"/>
              <a:t>Чтобы диаграмма была максимально эффективной, следует придерживаться следующих принципов:</a:t>
            </a:r>
          </a:p>
          <a:p>
            <a:endParaRPr lang="ru-RU" dirty="0"/>
          </a:p>
          <a:p>
            <a:r>
              <a:rPr lang="ru-RU" dirty="0"/>
              <a:t>•   Простота и ясность: Избегайте перегруженности. Каждая диаграмма должна передавать одну основную идею. Уменьшите количество ненужных элементов.</a:t>
            </a:r>
          </a:p>
          <a:p>
            <a:r>
              <a:rPr lang="ru-RU" dirty="0"/>
              <a:t>•   Точность и отсутствие искажений: Убедитесь, что диаграмма точно отражает данные. Избегайте манипуляций с осями или масштабом, которые могут исказить восприятие информации.</a:t>
            </a:r>
          </a:p>
          <a:p>
            <a:r>
              <a:rPr lang="ru-RU" dirty="0"/>
              <a:t>•   Соответствие цели: Выбирайте тип диаграммы, который наилучшим образом отвечает на поставленный вопрос или иллюстрирует конкретную тенденцию</a:t>
            </a:r>
            <a:r>
              <a:rPr lang="ru-RU" dirty="0" smtClean="0"/>
              <a:t>.</a:t>
            </a:r>
          </a:p>
          <a:p>
            <a:r>
              <a:rPr lang="ru-RU" dirty="0"/>
              <a:t>•   Контекст: Предоставьте достаточный контекст (заголовки, подписи, единицы измерения), чтобы зритель мог полностью понять представленную информацию.</a:t>
            </a:r>
          </a:p>
          <a:p>
            <a:r>
              <a:rPr lang="ru-RU" dirty="0"/>
              <a:t>•   Эстетика: Используйте приятные для глаза цвета, четкие шрифты и согласованный стиль. Хорошо оформленная диаграмма вызывает больше доверия.</a:t>
            </a:r>
          </a:p>
        </p:txBody>
      </p:sp>
    </p:spTree>
    <p:extLst>
      <p:ext uri="{BB962C8B-B14F-4D97-AF65-F5344CB8AC3E}">
        <p14:creationId xmlns:p14="http://schemas.microsoft.com/office/powerpoint/2010/main" val="3397094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Создание диаграмм на основе табличных данных является неотъемлемой частью современного анализа информации. Это мощный инструмент, который преобразует сложные числовые ряды в доступные и информативные визуальные образы. Освоение принципов выбора правильного типа диаграммы, умение эффективно использовать функционал табличных процессоров и следование рекомендациям по визуализации данных позволяют не только глубже понимать информацию, но и эффективно доносить ее до любой аудитории. В условиях постоянно растущего потока данных, навык работы с диаграммами становится не просто полезным, но и необходимым для любого специалиста.</a:t>
            </a:r>
          </a:p>
        </p:txBody>
      </p:sp>
    </p:spTree>
    <p:extLst>
      <p:ext uri="{BB962C8B-B14F-4D97-AF65-F5344CB8AC3E}">
        <p14:creationId xmlns:p14="http://schemas.microsoft.com/office/powerpoint/2010/main" val="28863948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26</TotalTime>
  <Words>931</Words>
  <Application>Microsoft Office PowerPoint</Application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NewsPrint</vt:lpstr>
      <vt:lpstr>Способы создания диаграмм на основе введённых в таблицу данных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создания диаграмм на основе введённых в таблицу данных</dc:title>
  <dc:creator>ASUS</dc:creator>
  <cp:lastModifiedBy>ASUS</cp:lastModifiedBy>
  <cp:revision>2</cp:revision>
  <dcterms:created xsi:type="dcterms:W3CDTF">2025-12-09T12:35:49Z</dcterms:created>
  <dcterms:modified xsi:type="dcterms:W3CDTF">2025-12-09T13:02:36Z</dcterms:modified>
</cp:coreProperties>
</file>